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0" r:id="rId4"/>
    <p:sldId id="257" r:id="rId5"/>
    <p:sldId id="263" r:id="rId6"/>
    <p:sldId id="262" r:id="rId7"/>
    <p:sldId id="274" r:id="rId8"/>
    <p:sldId id="275" r:id="rId9"/>
    <p:sldId id="268" r:id="rId10"/>
    <p:sldId id="265" r:id="rId11"/>
    <p:sldId id="266" r:id="rId12"/>
    <p:sldId id="267" r:id="rId13"/>
    <p:sldId id="259" r:id="rId14"/>
    <p:sldId id="261" r:id="rId15"/>
    <p:sldId id="271" r:id="rId16"/>
    <p:sldId id="269" r:id="rId17"/>
    <p:sldId id="270" r:id="rId18"/>
    <p:sldId id="272" r:id="rId19"/>
    <p:sldId id="273" r:id="rId2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OGRAFIA" id="{9CFABDBB-1209-4C54-B443-938CC6A1D796}">
          <p14:sldIdLst>
            <p14:sldId id="256"/>
            <p14:sldId id="258"/>
            <p14:sldId id="260"/>
            <p14:sldId id="257"/>
            <p14:sldId id="263"/>
            <p14:sldId id="262"/>
            <p14:sldId id="274"/>
            <p14:sldId id="275"/>
          </p14:sldIdLst>
        </p14:section>
        <p14:section name="OBRAS DE IMPORTANCIA" id="{9A6FFD2F-FC59-49F8-950D-FE68909AAB35}">
          <p14:sldIdLst>
            <p14:sldId id="268"/>
            <p14:sldId id="265"/>
            <p14:sldId id="266"/>
            <p14:sldId id="267"/>
            <p14:sldId id="259"/>
            <p14:sldId id="261"/>
            <p14:sldId id="271"/>
            <p14:sldId id="269"/>
            <p14:sldId id="270"/>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_f" initials="s" lastIdx="14" clrIdx="0">
    <p:extLst>
      <p:ext uri="{19B8F6BF-5375-455C-9EA6-DF929625EA0E}">
        <p15:presenceInfo xmlns:p15="http://schemas.microsoft.com/office/powerpoint/2012/main" userId="47605666e2edd7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3T12:53:02.592" idx="4">
    <p:pos x="10" y="10"/>
    <p:text>Casa Orgánica (Naucalpan, Edo. de México 1985): La casa Orgánica fue hecha para una familia en Naucalpan, Estado de México.</p:text>
    <p:extLst>
      <p:ext uri="{C676402C-5697-4E1C-873F-D02D1690AC5C}">
        <p15:threadingInfo xmlns:p15="http://schemas.microsoft.com/office/powerpoint/2012/main" timeZoneBias="300"/>
      </p:ext>
    </p:extLst>
  </p:cm>
  <p:cm authorId="1" dt="2017-07-23T12:54:43.414" idx="5">
    <p:pos x="87" y="253"/>
    <p:text>Sobre un terreno fraccionado en lotes de  7 metros de ancho por 20 metros de profundidad se plasman módulos que estéticamente se asemejan a cacahuates. Este conjunto se diseñó con el Arq. Alejandro Sánchez de Tagle.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23T13:00:58.791" idx="6">
    <p:pos x="10" y="10"/>
    <p:text>Ballena Mexicana (Edo. de México 1992): Una casa construida bajo suelo. Solo resaltan algunas partes del "techo" de la casa que salen del piso.</p:text>
    <p:extLst>
      <p:ext uri="{C676402C-5697-4E1C-873F-D02D1690AC5C}">
        <p15:threadingInfo xmlns:p15="http://schemas.microsoft.com/office/powerpoint/2012/main" timeZoneBias="300"/>
      </p:ext>
    </p:extLst>
  </p:cm>
  <p:cm authorId="1" dt="2017-07-23T13:01:16.404" idx="7">
    <p:pos x="146" y="146"/>
    <p:text>Casa Flor (Naucalpan, Edo. de México 1994): Esta casa fue construida a 3.00 metros sobre el nivel de la banqueta. El nombre se le da por su parecido a una flor</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23T12:52:32.629" idx="3">
    <p:pos x="10" y="10"/>
    <p:text>La serpiente (Ciudad de México 1986):Esta escultura se desarrolló sobre un terreno de piedra volcánica en Ciudad Universitaria.</p:text>
    <p:extLst>
      <p:ext uri="{C676402C-5697-4E1C-873F-D02D1690AC5C}">
        <p15:threadingInfo xmlns:p15="http://schemas.microsoft.com/office/powerpoint/2012/main" timeZoneBias="300"/>
      </p:ext>
    </p:extLst>
  </p:cm>
  <p:cm authorId="1" dt="2017-07-23T13:03:53.774" idx="8">
    <p:pos x="146" y="146"/>
    <p:text>Conjunto Satélite (Edo. de México 1995):Ubicado en Ciudad Satélite en un predio de 30 metros de ancho por 30 metros de profundidad , se desarrollaron 4 casas.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23T13:08:40.457" idx="9">
    <p:pos x="6946" y="3267"/>
    <p:text>El Kiss (Naucalpan, Edo. de México 1999): Caseta que fue construida en un circuito cerrado de un área verde.</p:text>
    <p:extLst>
      <p:ext uri="{C676402C-5697-4E1C-873F-D02D1690AC5C}">
        <p15:threadingInfo xmlns:p15="http://schemas.microsoft.com/office/powerpoint/2012/main" timeZoneBias="300"/>
      </p:ext>
    </p:extLst>
  </p:cm>
  <p:cm authorId="1" dt="2017-07-23T13:08:43.819" idx="10">
    <p:pos x="3562" y="3422"/>
    <p:text>Sarape y Sombrero (Guanajuato, México 1994): En un Cementerio se encuentra el monumento de un Sombrero y un Sarape.</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23T13:29:34.187" idx="11">
    <p:pos x="10" y="10"/>
    <p:text>Nido de Quetzalcoatl (Estado de México 2007): Es un terreno verde de 5,200 metros cuadrados con diferentes esculturas.</p:text>
    <p:extLst>
      <p:ext uri="{C676402C-5697-4E1C-873F-D02D1690AC5C}">
        <p15:threadingInfo xmlns:p15="http://schemas.microsoft.com/office/powerpoint/2012/main" timeZoneBias="300"/>
      </p:ext>
    </p:extLst>
  </p:cm>
  <p:cm authorId="1" dt="2017-07-23T13:29:49.831" idx="12">
    <p:pos x="146" y="146"/>
    <p:text>El paraguas (Celaya, 2008): Es una estructura que se usa como carpa donde se pueden organizar diversos eventos. Pertenece a una planta farmacéutica.</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23T13:35:51.577" idx="13">
    <p:pos x="10" y="10"/>
    <p:text>NAJWA (Jordania, 2010): Parte de un Hotel en Jordania</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23T13:38:26.274" idx="14">
    <p:pos x="10" y="10"/>
    <p:text>Auroville (Mac Masters Beach, Australia 2010): Primera casa fuera de México.</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388E4-7E94-46B7-8545-849DBA4883C9}" type="doc">
      <dgm:prSet loTypeId="urn:microsoft.com/office/officeart/2005/8/layout/vProcess5" loCatId="process" qsTypeId="urn:microsoft.com/office/officeart/2005/8/quickstyle/simple1" qsCatId="simple" csTypeId="urn:microsoft.com/office/officeart/2005/8/colors/accent3_4" csCatId="accent3" phldr="1"/>
      <dgm:spPr/>
      <dgm:t>
        <a:bodyPr/>
        <a:lstStyle/>
        <a:p>
          <a:endParaRPr lang="es-MX"/>
        </a:p>
      </dgm:t>
    </dgm:pt>
    <dgm:pt modelId="{8D815C9B-DE25-4998-A239-B98C77A3AD0F}">
      <dgm:prSet phldrT="[Texto]" custT="1"/>
      <dgm:spPr/>
      <dgm:t>
        <a:bodyPr/>
        <a:lstStyle/>
        <a:p>
          <a:r>
            <a:rPr lang="es-MX" sz="2400" b="0" i="0" dirty="0" smtClean="0">
              <a:latin typeface="Arial Black" panose="020B0A04020102020204" pitchFamily="34" charset="0"/>
            </a:rPr>
            <a:t>Casa Orgánica (1985) </a:t>
          </a:r>
          <a:endParaRPr lang="es-MX" sz="2400" dirty="0">
            <a:latin typeface="Arial Black" panose="020B0A04020102020204" pitchFamily="34" charset="0"/>
          </a:endParaRPr>
        </a:p>
      </dgm:t>
    </dgm:pt>
    <dgm:pt modelId="{217CF6BA-B259-468B-B362-20F69C45BD59}" type="parTrans" cxnId="{2F5421DE-510E-469C-9FB4-FAAF90A95821}">
      <dgm:prSet/>
      <dgm:spPr/>
      <dgm:t>
        <a:bodyPr/>
        <a:lstStyle/>
        <a:p>
          <a:endParaRPr lang="es-MX"/>
        </a:p>
      </dgm:t>
    </dgm:pt>
    <dgm:pt modelId="{CFA727EC-FE20-4F6F-8E5F-0D89AE1C704A}" type="sibTrans" cxnId="{2F5421DE-510E-469C-9FB4-FAAF90A95821}">
      <dgm:prSet/>
      <dgm:spPr/>
      <dgm:t>
        <a:bodyPr/>
        <a:lstStyle/>
        <a:p>
          <a:endParaRPr lang="es-MX"/>
        </a:p>
      </dgm:t>
    </dgm:pt>
    <dgm:pt modelId="{CC6165F0-E814-42E9-8E64-19C6E041940E}">
      <dgm:prSet phldrT="[Texto]" custT="1"/>
      <dgm:spPr/>
      <dgm:t>
        <a:bodyPr/>
        <a:lstStyle/>
        <a:p>
          <a:r>
            <a:rPr lang="es-MX" sz="2400" b="0" i="0" dirty="0" smtClean="0">
              <a:latin typeface="Arial Black" panose="020B0A04020102020204" pitchFamily="34" charset="0"/>
            </a:rPr>
            <a:t>La serpiente (1986)</a:t>
          </a:r>
          <a:endParaRPr lang="es-MX" sz="2400" dirty="0">
            <a:latin typeface="Arial Black" panose="020B0A04020102020204" pitchFamily="34" charset="0"/>
          </a:endParaRPr>
        </a:p>
      </dgm:t>
    </dgm:pt>
    <dgm:pt modelId="{2C6BC421-3F4F-4ADD-8D58-AB9C4B6D8E21}" type="parTrans" cxnId="{22AA1353-9E9D-46ED-A972-2C980531989B}">
      <dgm:prSet/>
      <dgm:spPr/>
      <dgm:t>
        <a:bodyPr/>
        <a:lstStyle/>
        <a:p>
          <a:endParaRPr lang="es-MX"/>
        </a:p>
      </dgm:t>
    </dgm:pt>
    <dgm:pt modelId="{272D8993-36E8-4DBB-B8F4-8E62F8492290}" type="sibTrans" cxnId="{22AA1353-9E9D-46ED-A972-2C980531989B}">
      <dgm:prSet/>
      <dgm:spPr/>
      <dgm:t>
        <a:bodyPr/>
        <a:lstStyle/>
        <a:p>
          <a:endParaRPr lang="es-MX"/>
        </a:p>
      </dgm:t>
    </dgm:pt>
    <dgm:pt modelId="{F414BF7D-C6DA-4752-9445-9045A4344816}">
      <dgm:prSet phldrT="[Texto]" custT="1"/>
      <dgm:spPr/>
      <dgm:t>
        <a:bodyPr/>
        <a:lstStyle/>
        <a:p>
          <a:r>
            <a:rPr lang="es-MX" sz="2800" b="1" dirty="0" smtClean="0">
              <a:latin typeface="Arial Black" panose="020B0A04020102020204" pitchFamily="34" charset="0"/>
            </a:rPr>
            <a:t>NAJWA (Jordania, 2010)</a:t>
          </a:r>
          <a:endParaRPr lang="es-MX" sz="2800" b="0" i="0" dirty="0" smtClean="0"/>
        </a:p>
      </dgm:t>
    </dgm:pt>
    <dgm:pt modelId="{5F78D975-FA7B-473E-8EFE-E93505082D3A}" type="parTrans" cxnId="{B482F95F-14FB-4DF9-8497-E72C7E52556F}">
      <dgm:prSet/>
      <dgm:spPr/>
      <dgm:t>
        <a:bodyPr/>
        <a:lstStyle/>
        <a:p>
          <a:endParaRPr lang="es-MX"/>
        </a:p>
      </dgm:t>
    </dgm:pt>
    <dgm:pt modelId="{A66FE219-B497-4B98-B282-FB3547BEE01F}" type="sibTrans" cxnId="{B482F95F-14FB-4DF9-8497-E72C7E52556F}">
      <dgm:prSet/>
      <dgm:spPr/>
      <dgm:t>
        <a:bodyPr/>
        <a:lstStyle/>
        <a:p>
          <a:endParaRPr lang="es-MX"/>
        </a:p>
      </dgm:t>
    </dgm:pt>
    <dgm:pt modelId="{E9285762-367F-4385-8134-0806B5993DB8}" type="pres">
      <dgm:prSet presAssocID="{B95388E4-7E94-46B7-8545-849DBA4883C9}" presName="outerComposite" presStyleCnt="0">
        <dgm:presLayoutVars>
          <dgm:chMax val="5"/>
          <dgm:dir/>
          <dgm:resizeHandles val="exact"/>
        </dgm:presLayoutVars>
      </dgm:prSet>
      <dgm:spPr/>
      <dgm:t>
        <a:bodyPr/>
        <a:lstStyle/>
        <a:p>
          <a:endParaRPr lang="es-MX"/>
        </a:p>
      </dgm:t>
    </dgm:pt>
    <dgm:pt modelId="{51498539-2366-474B-B6AC-962353F8F342}" type="pres">
      <dgm:prSet presAssocID="{B95388E4-7E94-46B7-8545-849DBA4883C9}" presName="dummyMaxCanvas" presStyleCnt="0">
        <dgm:presLayoutVars/>
      </dgm:prSet>
      <dgm:spPr/>
      <dgm:t>
        <a:bodyPr/>
        <a:lstStyle/>
        <a:p>
          <a:endParaRPr lang="es-MX"/>
        </a:p>
      </dgm:t>
    </dgm:pt>
    <dgm:pt modelId="{BEBCF6C0-F239-475E-8E48-C760F3A632AD}" type="pres">
      <dgm:prSet presAssocID="{B95388E4-7E94-46B7-8545-849DBA4883C9}" presName="ThreeNodes_1" presStyleLbl="node1" presStyleIdx="0" presStyleCnt="3">
        <dgm:presLayoutVars>
          <dgm:bulletEnabled val="1"/>
        </dgm:presLayoutVars>
      </dgm:prSet>
      <dgm:spPr/>
      <dgm:t>
        <a:bodyPr/>
        <a:lstStyle/>
        <a:p>
          <a:endParaRPr lang="es-MX"/>
        </a:p>
      </dgm:t>
    </dgm:pt>
    <dgm:pt modelId="{6AC58798-7C2B-4502-A950-4EA1EFBDF6BD}" type="pres">
      <dgm:prSet presAssocID="{B95388E4-7E94-46B7-8545-849DBA4883C9}" presName="ThreeNodes_2" presStyleLbl="node1" presStyleIdx="1" presStyleCnt="3">
        <dgm:presLayoutVars>
          <dgm:bulletEnabled val="1"/>
        </dgm:presLayoutVars>
      </dgm:prSet>
      <dgm:spPr/>
      <dgm:t>
        <a:bodyPr/>
        <a:lstStyle/>
        <a:p>
          <a:endParaRPr lang="es-MX"/>
        </a:p>
      </dgm:t>
    </dgm:pt>
    <dgm:pt modelId="{0FF19EB0-8C4A-421E-AB1F-62AB5055A0DA}" type="pres">
      <dgm:prSet presAssocID="{B95388E4-7E94-46B7-8545-849DBA4883C9}" presName="ThreeNodes_3" presStyleLbl="node1" presStyleIdx="2" presStyleCnt="3">
        <dgm:presLayoutVars>
          <dgm:bulletEnabled val="1"/>
        </dgm:presLayoutVars>
      </dgm:prSet>
      <dgm:spPr/>
      <dgm:t>
        <a:bodyPr/>
        <a:lstStyle/>
        <a:p>
          <a:endParaRPr lang="es-MX"/>
        </a:p>
      </dgm:t>
    </dgm:pt>
    <dgm:pt modelId="{E3E4EDD7-C78B-47D0-B636-690F85E39D84}" type="pres">
      <dgm:prSet presAssocID="{B95388E4-7E94-46B7-8545-849DBA4883C9}" presName="ThreeConn_1-2" presStyleLbl="fgAccFollowNode1" presStyleIdx="0" presStyleCnt="2">
        <dgm:presLayoutVars>
          <dgm:bulletEnabled val="1"/>
        </dgm:presLayoutVars>
      </dgm:prSet>
      <dgm:spPr/>
      <dgm:t>
        <a:bodyPr/>
        <a:lstStyle/>
        <a:p>
          <a:endParaRPr lang="es-MX"/>
        </a:p>
      </dgm:t>
    </dgm:pt>
    <dgm:pt modelId="{059CE301-3CEF-4A6D-BA9D-CCBA5BD7A184}" type="pres">
      <dgm:prSet presAssocID="{B95388E4-7E94-46B7-8545-849DBA4883C9}" presName="ThreeConn_2-3" presStyleLbl="fgAccFollowNode1" presStyleIdx="1" presStyleCnt="2">
        <dgm:presLayoutVars>
          <dgm:bulletEnabled val="1"/>
        </dgm:presLayoutVars>
      </dgm:prSet>
      <dgm:spPr/>
      <dgm:t>
        <a:bodyPr/>
        <a:lstStyle/>
        <a:p>
          <a:endParaRPr lang="es-MX"/>
        </a:p>
      </dgm:t>
    </dgm:pt>
    <dgm:pt modelId="{269F7938-4622-475E-B950-CE9D9BD0A901}" type="pres">
      <dgm:prSet presAssocID="{B95388E4-7E94-46B7-8545-849DBA4883C9}" presName="ThreeNodes_1_text" presStyleLbl="node1" presStyleIdx="2" presStyleCnt="3">
        <dgm:presLayoutVars>
          <dgm:bulletEnabled val="1"/>
        </dgm:presLayoutVars>
      </dgm:prSet>
      <dgm:spPr/>
      <dgm:t>
        <a:bodyPr/>
        <a:lstStyle/>
        <a:p>
          <a:endParaRPr lang="es-MX"/>
        </a:p>
      </dgm:t>
    </dgm:pt>
    <dgm:pt modelId="{5F4A67C5-84A9-43E0-95AA-7DF241237D21}" type="pres">
      <dgm:prSet presAssocID="{B95388E4-7E94-46B7-8545-849DBA4883C9}" presName="ThreeNodes_2_text" presStyleLbl="node1" presStyleIdx="2" presStyleCnt="3">
        <dgm:presLayoutVars>
          <dgm:bulletEnabled val="1"/>
        </dgm:presLayoutVars>
      </dgm:prSet>
      <dgm:spPr/>
      <dgm:t>
        <a:bodyPr/>
        <a:lstStyle/>
        <a:p>
          <a:endParaRPr lang="es-MX"/>
        </a:p>
      </dgm:t>
    </dgm:pt>
    <dgm:pt modelId="{4C1BC713-9CF8-44A3-9C2D-D8767DCC57BE}" type="pres">
      <dgm:prSet presAssocID="{B95388E4-7E94-46B7-8545-849DBA4883C9}" presName="ThreeNodes_3_text" presStyleLbl="node1" presStyleIdx="2" presStyleCnt="3">
        <dgm:presLayoutVars>
          <dgm:bulletEnabled val="1"/>
        </dgm:presLayoutVars>
      </dgm:prSet>
      <dgm:spPr/>
      <dgm:t>
        <a:bodyPr/>
        <a:lstStyle/>
        <a:p>
          <a:endParaRPr lang="es-MX"/>
        </a:p>
      </dgm:t>
    </dgm:pt>
  </dgm:ptLst>
  <dgm:cxnLst>
    <dgm:cxn modelId="{549B0878-1F70-4BAA-8ABF-91B673BD9B80}" type="presOf" srcId="{CC6165F0-E814-42E9-8E64-19C6E041940E}" destId="{5F4A67C5-84A9-43E0-95AA-7DF241237D21}" srcOrd="1" destOrd="0" presId="urn:microsoft.com/office/officeart/2005/8/layout/vProcess5"/>
    <dgm:cxn modelId="{489BD1A9-5138-4A6A-8016-951BEFE0195B}" type="presOf" srcId="{272D8993-36E8-4DBB-B8F4-8E62F8492290}" destId="{059CE301-3CEF-4A6D-BA9D-CCBA5BD7A184}" srcOrd="0" destOrd="0" presId="urn:microsoft.com/office/officeart/2005/8/layout/vProcess5"/>
    <dgm:cxn modelId="{B482F95F-14FB-4DF9-8497-E72C7E52556F}" srcId="{B95388E4-7E94-46B7-8545-849DBA4883C9}" destId="{F414BF7D-C6DA-4752-9445-9045A4344816}" srcOrd="2" destOrd="0" parTransId="{5F78D975-FA7B-473E-8EFE-E93505082D3A}" sibTransId="{A66FE219-B497-4B98-B282-FB3547BEE01F}"/>
    <dgm:cxn modelId="{9314C3D1-F8C2-4263-9B84-E41F54116096}" type="presOf" srcId="{8D815C9B-DE25-4998-A239-B98C77A3AD0F}" destId="{BEBCF6C0-F239-475E-8E48-C760F3A632AD}" srcOrd="0" destOrd="0" presId="urn:microsoft.com/office/officeart/2005/8/layout/vProcess5"/>
    <dgm:cxn modelId="{0FF1B5B2-6899-4826-82A6-D089AD0C6A47}" type="presOf" srcId="{CFA727EC-FE20-4F6F-8E5F-0D89AE1C704A}" destId="{E3E4EDD7-C78B-47D0-B636-690F85E39D84}" srcOrd="0" destOrd="0" presId="urn:microsoft.com/office/officeart/2005/8/layout/vProcess5"/>
    <dgm:cxn modelId="{93B3D3A9-03B5-4D51-8729-610D4525624F}" type="presOf" srcId="{F414BF7D-C6DA-4752-9445-9045A4344816}" destId="{4C1BC713-9CF8-44A3-9C2D-D8767DCC57BE}" srcOrd="1" destOrd="0" presId="urn:microsoft.com/office/officeart/2005/8/layout/vProcess5"/>
    <dgm:cxn modelId="{97952493-2CB3-4258-BCFA-C5DB60A30424}" type="presOf" srcId="{B95388E4-7E94-46B7-8545-849DBA4883C9}" destId="{E9285762-367F-4385-8134-0806B5993DB8}" srcOrd="0" destOrd="0" presId="urn:microsoft.com/office/officeart/2005/8/layout/vProcess5"/>
    <dgm:cxn modelId="{3A6998F1-8BD6-4D4A-BFA0-E083A3435FCB}" type="presOf" srcId="{8D815C9B-DE25-4998-A239-B98C77A3AD0F}" destId="{269F7938-4622-475E-B950-CE9D9BD0A901}" srcOrd="1" destOrd="0" presId="urn:microsoft.com/office/officeart/2005/8/layout/vProcess5"/>
    <dgm:cxn modelId="{22AA1353-9E9D-46ED-A972-2C980531989B}" srcId="{B95388E4-7E94-46B7-8545-849DBA4883C9}" destId="{CC6165F0-E814-42E9-8E64-19C6E041940E}" srcOrd="1" destOrd="0" parTransId="{2C6BC421-3F4F-4ADD-8D58-AB9C4B6D8E21}" sibTransId="{272D8993-36E8-4DBB-B8F4-8E62F8492290}"/>
    <dgm:cxn modelId="{B0B1F204-09D0-4870-8149-2E4D9FCA042F}" type="presOf" srcId="{CC6165F0-E814-42E9-8E64-19C6E041940E}" destId="{6AC58798-7C2B-4502-A950-4EA1EFBDF6BD}" srcOrd="0" destOrd="0" presId="urn:microsoft.com/office/officeart/2005/8/layout/vProcess5"/>
    <dgm:cxn modelId="{1C5D7A78-ACDB-4DF9-A7EC-85ED152EAC40}" type="presOf" srcId="{F414BF7D-C6DA-4752-9445-9045A4344816}" destId="{0FF19EB0-8C4A-421E-AB1F-62AB5055A0DA}" srcOrd="0" destOrd="0" presId="urn:microsoft.com/office/officeart/2005/8/layout/vProcess5"/>
    <dgm:cxn modelId="{2F5421DE-510E-469C-9FB4-FAAF90A95821}" srcId="{B95388E4-7E94-46B7-8545-849DBA4883C9}" destId="{8D815C9B-DE25-4998-A239-B98C77A3AD0F}" srcOrd="0" destOrd="0" parTransId="{217CF6BA-B259-468B-B362-20F69C45BD59}" sibTransId="{CFA727EC-FE20-4F6F-8E5F-0D89AE1C704A}"/>
    <dgm:cxn modelId="{66626CA4-F263-475D-8A91-19694C8A2860}" type="presParOf" srcId="{E9285762-367F-4385-8134-0806B5993DB8}" destId="{51498539-2366-474B-B6AC-962353F8F342}" srcOrd="0" destOrd="0" presId="urn:microsoft.com/office/officeart/2005/8/layout/vProcess5"/>
    <dgm:cxn modelId="{1DA4F2C2-8D0F-4563-AAA9-B682E038D6FD}" type="presParOf" srcId="{E9285762-367F-4385-8134-0806B5993DB8}" destId="{BEBCF6C0-F239-475E-8E48-C760F3A632AD}" srcOrd="1" destOrd="0" presId="urn:microsoft.com/office/officeart/2005/8/layout/vProcess5"/>
    <dgm:cxn modelId="{5C3A5139-D256-4094-A7CF-64301A1625E2}" type="presParOf" srcId="{E9285762-367F-4385-8134-0806B5993DB8}" destId="{6AC58798-7C2B-4502-A950-4EA1EFBDF6BD}" srcOrd="2" destOrd="0" presId="urn:microsoft.com/office/officeart/2005/8/layout/vProcess5"/>
    <dgm:cxn modelId="{287DDC0C-629B-4E5E-924F-D363145BB435}" type="presParOf" srcId="{E9285762-367F-4385-8134-0806B5993DB8}" destId="{0FF19EB0-8C4A-421E-AB1F-62AB5055A0DA}" srcOrd="3" destOrd="0" presId="urn:microsoft.com/office/officeart/2005/8/layout/vProcess5"/>
    <dgm:cxn modelId="{F0739D31-5DEC-448E-AE67-8C857C0A3A4B}" type="presParOf" srcId="{E9285762-367F-4385-8134-0806B5993DB8}" destId="{E3E4EDD7-C78B-47D0-B636-690F85E39D84}" srcOrd="4" destOrd="0" presId="urn:microsoft.com/office/officeart/2005/8/layout/vProcess5"/>
    <dgm:cxn modelId="{40D3005E-B9C6-4D47-B048-7FED6EFE9CAD}" type="presParOf" srcId="{E9285762-367F-4385-8134-0806B5993DB8}" destId="{059CE301-3CEF-4A6D-BA9D-CCBA5BD7A184}" srcOrd="5" destOrd="0" presId="urn:microsoft.com/office/officeart/2005/8/layout/vProcess5"/>
    <dgm:cxn modelId="{976F5321-1402-4AC9-BCC0-A09C8EE91089}" type="presParOf" srcId="{E9285762-367F-4385-8134-0806B5993DB8}" destId="{269F7938-4622-475E-B950-CE9D9BD0A901}" srcOrd="6" destOrd="0" presId="urn:microsoft.com/office/officeart/2005/8/layout/vProcess5"/>
    <dgm:cxn modelId="{A7A23473-6DA7-4217-AB8A-95BB9C96EAAC}" type="presParOf" srcId="{E9285762-367F-4385-8134-0806B5993DB8}" destId="{5F4A67C5-84A9-43E0-95AA-7DF241237D21}" srcOrd="7" destOrd="0" presId="urn:microsoft.com/office/officeart/2005/8/layout/vProcess5"/>
    <dgm:cxn modelId="{C5F7EFD8-2D87-4DCB-85AD-B752E0FEF5F4}" type="presParOf" srcId="{E9285762-367F-4385-8134-0806B5993DB8}" destId="{4C1BC713-9CF8-44A3-9C2D-D8767DCC57B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2CD2E-46CD-4FC4-8C4A-738E4CA566B0}" type="datetimeFigureOut">
              <a:rPr lang="es-MX" smtClean="0"/>
              <a:t>24/07/2017</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7593E-B6EE-4797-8E63-F0B2450B0AFC}" type="slidenum">
              <a:rPr lang="es-MX" smtClean="0"/>
              <a:t>‹Nº›</a:t>
            </a:fld>
            <a:endParaRPr lang="es-MX"/>
          </a:p>
        </p:txBody>
      </p:sp>
    </p:spTree>
    <p:extLst>
      <p:ext uri="{BB962C8B-B14F-4D97-AF65-F5344CB8AC3E}">
        <p14:creationId xmlns:p14="http://schemas.microsoft.com/office/powerpoint/2010/main" val="2751075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5E97593E-B6EE-4797-8E63-F0B2450B0AFC}" type="slidenum">
              <a:rPr lang="es-MX" smtClean="0"/>
              <a:t>4</a:t>
            </a:fld>
            <a:endParaRPr lang="es-MX"/>
          </a:p>
        </p:txBody>
      </p:sp>
    </p:spTree>
    <p:extLst>
      <p:ext uri="{BB962C8B-B14F-4D97-AF65-F5344CB8AC3E}">
        <p14:creationId xmlns:p14="http://schemas.microsoft.com/office/powerpoint/2010/main" val="265199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92E9B9EE-EA40-4843-9FDC-5E42E2A0FF1A}" type="datetimeFigureOut">
              <a:rPr lang="es-MX" smtClean="0"/>
              <a:t>24/07/2017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1092338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92E9B9EE-EA40-4843-9FDC-5E42E2A0FF1A}" type="datetimeFigureOut">
              <a:rPr lang="es-MX" smtClean="0"/>
              <a:t>24/07/2017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4089873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92E9B9EE-EA40-4843-9FDC-5E42E2A0FF1A}" type="datetimeFigureOut">
              <a:rPr lang="es-MX" smtClean="0"/>
              <a:t>24/07/2017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23160186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92E9B9EE-EA40-4843-9FDC-5E42E2A0FF1A}" type="datetimeFigureOut">
              <a:rPr lang="es-MX" smtClean="0"/>
              <a:t>24/07/2017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4237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2E9B9EE-EA40-4843-9FDC-5E42E2A0FF1A}" type="datetimeFigureOut">
              <a:rPr lang="es-MX" smtClean="0"/>
              <a:t>24/07/2017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20632289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92E9B9EE-EA40-4843-9FDC-5E42E2A0FF1A}" type="datetimeFigureOut">
              <a:rPr lang="es-MX" smtClean="0"/>
              <a:t>24/07/2017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587788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92E9B9EE-EA40-4843-9FDC-5E42E2A0FF1A}" type="datetimeFigureOut">
              <a:rPr lang="es-MX" smtClean="0"/>
              <a:t>24/07/2017</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2212114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92E9B9EE-EA40-4843-9FDC-5E42E2A0FF1A}" type="datetimeFigureOut">
              <a:rPr lang="es-MX" smtClean="0"/>
              <a:t>24/07/2017</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37452480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2E9B9EE-EA40-4843-9FDC-5E42E2A0FF1A}" type="datetimeFigureOut">
              <a:rPr lang="es-MX" smtClean="0"/>
              <a:t>24/07/2017</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22569101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2E9B9EE-EA40-4843-9FDC-5E42E2A0FF1A}" type="datetimeFigureOut">
              <a:rPr lang="es-MX" smtClean="0"/>
              <a:t>24/07/2017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697989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2E9B9EE-EA40-4843-9FDC-5E42E2A0FF1A}" type="datetimeFigureOut">
              <a:rPr lang="es-MX" smtClean="0"/>
              <a:t>24/07/2017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30C03C9-F2F5-4869-87CA-5F4A4466ED6B}" type="slidenum">
              <a:rPr lang="es-MX" smtClean="0"/>
              <a:t>‹Nº›</a:t>
            </a:fld>
            <a:endParaRPr lang="es-MX"/>
          </a:p>
        </p:txBody>
      </p:sp>
    </p:spTree>
    <p:extLst>
      <p:ext uri="{BB962C8B-B14F-4D97-AF65-F5344CB8AC3E}">
        <p14:creationId xmlns:p14="http://schemas.microsoft.com/office/powerpoint/2010/main" val="15846191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1356">
              <a:srgbClr val="C9DEF1"/>
            </a:gs>
            <a:gs pos="0">
              <a:schemeClr val="accent1">
                <a:lumMod val="5000"/>
                <a:lumOff val="95000"/>
              </a:schemeClr>
            </a:gs>
            <a:gs pos="27000">
              <a:schemeClr val="accent1">
                <a:lumMod val="45000"/>
                <a:lumOff val="55000"/>
              </a:schemeClr>
            </a:gs>
            <a:gs pos="55000">
              <a:schemeClr val="accent1">
                <a:lumMod val="45000"/>
                <a:lumOff val="55000"/>
              </a:schemeClr>
            </a:gs>
            <a:gs pos="23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9B9EE-EA40-4843-9FDC-5E42E2A0FF1A}" type="datetimeFigureOut">
              <a:rPr lang="es-MX" smtClean="0"/>
              <a:t>24/07/2017</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C03C9-F2F5-4869-87CA-5F4A4466ED6B}" type="slidenum">
              <a:rPr lang="es-MX" smtClean="0"/>
              <a:t>‹Nº›</a:t>
            </a:fld>
            <a:endParaRPr lang="es-MX"/>
          </a:p>
        </p:txBody>
      </p:sp>
    </p:spTree>
    <p:extLst>
      <p:ext uri="{BB962C8B-B14F-4D97-AF65-F5344CB8AC3E}">
        <p14:creationId xmlns:p14="http://schemas.microsoft.com/office/powerpoint/2010/main" val="301102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78018" y="-131672"/>
            <a:ext cx="7814490" cy="3616994"/>
          </a:xfrm>
        </p:spPr>
        <p:txBody>
          <a:bodyPr>
            <a:normAutofit/>
          </a:bodyPr>
          <a:lstStyle/>
          <a:p>
            <a:r>
              <a:rPr lang="es-MX" dirty="0" smtClean="0">
                <a:solidFill>
                  <a:schemeClr val="bg1">
                    <a:lumMod val="75000"/>
                  </a:schemeClr>
                </a:solidFill>
                <a:latin typeface="Arial Black" panose="020B0A04020102020204" pitchFamily="34" charset="0"/>
              </a:rPr>
              <a:t>BIOGRAFÍA DE  </a:t>
            </a:r>
            <a:r>
              <a:rPr lang="es-MX" sz="7200" dirty="0" smtClean="0">
                <a:solidFill>
                  <a:schemeClr val="bg1">
                    <a:lumMod val="75000"/>
                  </a:schemeClr>
                </a:solidFill>
                <a:latin typeface="Arial Black" panose="020B0A04020102020204" pitchFamily="34" charset="0"/>
              </a:rPr>
              <a:t>JAVIER SENOSIAIN </a:t>
            </a:r>
            <a:endParaRPr lang="es-MX" sz="7200" dirty="0">
              <a:solidFill>
                <a:schemeClr val="bg1">
                  <a:lumMod val="75000"/>
                </a:schemeClr>
              </a:solidFill>
              <a:latin typeface="Arial Black" panose="020B0A04020102020204" pitchFamily="34" charset="0"/>
            </a:endParaRPr>
          </a:p>
        </p:txBody>
      </p:sp>
    </p:spTree>
    <p:extLst>
      <p:ext uri="{BB962C8B-B14F-4D97-AF65-F5344CB8AC3E}">
        <p14:creationId xmlns:p14="http://schemas.microsoft.com/office/powerpoint/2010/main" val="3758631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rgbClr val="FFFFFF"/>
                                        </p:clrVal>
                                      </p:to>
                                    </p:set>
                                    <p:set>
                                      <p:cBhvr>
                                        <p:cTn id="7" dur="500" fill="hold"/>
                                        <p:tgtEl>
                                          <p:spTgt spid="2"/>
                                        </p:tgtEl>
                                        <p:attrNameLst>
                                          <p:attrName>fillcolor</p:attrName>
                                        </p:attrNameLst>
                                      </p:cBhvr>
                                      <p:to>
                                        <p:clrVal>
                                          <a:srgbClr val="FFFFFF"/>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15269730819_a45f718c56_o"/>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42900" y="1555750"/>
            <a:ext cx="5638800" cy="37449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Imagen 2" descr="15269866268_7b1c32d288_o"/>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7056438" y="457200"/>
            <a:ext cx="3946525" cy="5943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ángulo 3"/>
          <p:cNvSpPr/>
          <p:nvPr/>
        </p:nvSpPr>
        <p:spPr>
          <a:xfrm>
            <a:off x="1819418" y="5183167"/>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Casa Orgánica (Naucalpan, Edo. de México 1985)</a:t>
            </a:r>
          </a:p>
        </p:txBody>
      </p:sp>
      <p:sp>
        <p:nvSpPr>
          <p:cNvPr id="6" name="Rectángulo 5"/>
          <p:cNvSpPr/>
          <p:nvPr/>
        </p:nvSpPr>
        <p:spPr>
          <a:xfrm>
            <a:off x="6683550" y="568094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El Cacahuate (Edo. de México 1990)</a:t>
            </a:r>
          </a:p>
        </p:txBody>
      </p:sp>
    </p:spTree>
    <p:extLst>
      <p:ext uri="{BB962C8B-B14F-4D97-AF65-F5344CB8AC3E}">
        <p14:creationId xmlns:p14="http://schemas.microsoft.com/office/powerpoint/2010/main" val="566867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cru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1" presetClass="entr" presetSubtype="3"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3)">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Ballena Mexicana (Edo. de México 19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911" y="1555748"/>
            <a:ext cx="5392016" cy="37449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7" name="Rectángulo 6"/>
          <p:cNvSpPr/>
          <p:nvPr/>
        </p:nvSpPr>
        <p:spPr>
          <a:xfrm>
            <a:off x="7487114" y="5029786"/>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Arial Black" panose="020B0A04020102020204" pitchFamily="34" charset="0"/>
              </a:rPr>
              <a:t>Ballena Mexicana (Edo. de México 1992)</a:t>
            </a:r>
            <a:endParaRPr lang="es-MX" b="1" dirty="0">
              <a:solidFill>
                <a:schemeClr val="tx1"/>
              </a:solidFill>
              <a:latin typeface="Arial Black" panose="020B0A04020102020204" pitchFamily="34" charset="0"/>
            </a:endParaRPr>
          </a:p>
        </p:txBody>
      </p:sp>
      <p:pic>
        <p:nvPicPr>
          <p:cNvPr id="1030"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555748"/>
            <a:ext cx="5576686" cy="37449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10" name="Rectángulo 9"/>
          <p:cNvSpPr/>
          <p:nvPr/>
        </p:nvSpPr>
        <p:spPr>
          <a:xfrm>
            <a:off x="1199950" y="5029786"/>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Casa Flor (Naucalpan, Edo. de México 1994)</a:t>
            </a:r>
          </a:p>
        </p:txBody>
      </p:sp>
    </p:spTree>
    <p:extLst>
      <p:ext uri="{BB962C8B-B14F-4D97-AF65-F5344CB8AC3E}">
        <p14:creationId xmlns:p14="http://schemas.microsoft.com/office/powerpoint/2010/main" val="3066151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cru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heel(8)">
                                      <p:cBhvr>
                                        <p:cTn id="7" dur="20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heel(4)">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aniel_retana_flickr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42900" y="1555750"/>
            <a:ext cx="5638800" cy="3746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ángulo 4"/>
          <p:cNvSpPr/>
          <p:nvPr/>
        </p:nvSpPr>
        <p:spPr>
          <a:xfrm>
            <a:off x="1803043"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La serpiente (Ciudad de México </a:t>
            </a:r>
            <a:r>
              <a:rPr lang="es-MX" b="1" dirty="0" smtClean="0">
                <a:solidFill>
                  <a:schemeClr val="tx1"/>
                </a:solidFill>
                <a:latin typeface="Arial Black" panose="020B0A04020102020204" pitchFamily="34" charset="0"/>
              </a:rPr>
              <a:t>1986</a:t>
            </a:r>
            <a:r>
              <a:rPr lang="es-MX" dirty="0">
                <a:solidFill>
                  <a:schemeClr val="tx1"/>
                </a:solidFill>
                <a:latin typeface="Arial Black" panose="020B0A04020102020204" pitchFamily="34" charset="0"/>
              </a:rPr>
              <a:t>)</a:t>
            </a:r>
            <a:endParaRPr lang="es-MX" b="1" dirty="0">
              <a:solidFill>
                <a:schemeClr val="tx1"/>
              </a:solidFill>
              <a:latin typeface="Arial Black" panose="020B0A04020102020204" pitchFamily="34" charset="0"/>
            </a:endParaRPr>
          </a:p>
        </p:txBody>
      </p:sp>
      <p:pic>
        <p:nvPicPr>
          <p:cNvPr id="2050" name="Picture 2" descr="Resultado de imagen para Conjunto Satélite (Edo. de México 19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284" y="1555750"/>
            <a:ext cx="5663334" cy="3746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ángulo 7"/>
          <p:cNvSpPr/>
          <p:nvPr/>
        </p:nvSpPr>
        <p:spPr>
          <a:xfrm>
            <a:off x="7441843"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Conjunto Satélite (Edo. de México 1995)</a:t>
            </a:r>
          </a:p>
        </p:txBody>
      </p:sp>
    </p:spTree>
    <p:extLst>
      <p:ext uri="{BB962C8B-B14F-4D97-AF65-F5344CB8AC3E}">
        <p14:creationId xmlns:p14="http://schemas.microsoft.com/office/powerpoint/2010/main" val="2092084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cru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heel(8)">
                                      <p:cBhvr>
                                        <p:cTn id="17" dur="20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n relacionad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708" y="1619838"/>
            <a:ext cx="5548746" cy="3701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ángulo 4"/>
          <p:cNvSpPr/>
          <p:nvPr/>
        </p:nvSpPr>
        <p:spPr>
          <a:xfrm>
            <a:off x="1803043"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El </a:t>
            </a:r>
            <a:r>
              <a:rPr lang="es-MX" b="1" dirty="0" err="1">
                <a:solidFill>
                  <a:schemeClr val="tx1"/>
                </a:solidFill>
                <a:latin typeface="Arial Black" panose="020B0A04020102020204" pitchFamily="34" charset="0"/>
              </a:rPr>
              <a:t>Kiss</a:t>
            </a:r>
            <a:r>
              <a:rPr lang="es-MX" b="1" dirty="0">
                <a:solidFill>
                  <a:schemeClr val="tx1"/>
                </a:solidFill>
                <a:latin typeface="Arial Black" panose="020B0A04020102020204" pitchFamily="34" charset="0"/>
              </a:rPr>
              <a:t> (Naucalpan, Edo. de México 1999)</a:t>
            </a:r>
          </a:p>
        </p:txBody>
      </p:sp>
      <p:pic>
        <p:nvPicPr>
          <p:cNvPr id="3076"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686" y="1619838"/>
            <a:ext cx="5440932" cy="3701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ángulo 5"/>
          <p:cNvSpPr/>
          <p:nvPr/>
        </p:nvSpPr>
        <p:spPr>
          <a:xfrm>
            <a:off x="7351789"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Sarape y Sombrero (Guanajuato, México 1994):</a:t>
            </a:r>
          </a:p>
        </p:txBody>
      </p:sp>
    </p:spTree>
    <p:extLst>
      <p:ext uri="{BB962C8B-B14F-4D97-AF65-F5344CB8AC3E}">
        <p14:creationId xmlns:p14="http://schemas.microsoft.com/office/powerpoint/2010/main" val="215145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cru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8)">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wheel(4)">
                                      <p:cBhvr>
                                        <p:cTn id="17" dur="20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17" y="1330684"/>
            <a:ext cx="5455516" cy="4224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ángulo 4"/>
          <p:cNvSpPr/>
          <p:nvPr/>
        </p:nvSpPr>
        <p:spPr>
          <a:xfrm>
            <a:off x="1803043"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Nido de </a:t>
            </a:r>
            <a:r>
              <a:rPr lang="es-MX" b="1" dirty="0" err="1">
                <a:solidFill>
                  <a:schemeClr val="tx1"/>
                </a:solidFill>
                <a:latin typeface="Arial Black" panose="020B0A04020102020204" pitchFamily="34" charset="0"/>
              </a:rPr>
              <a:t>Quetzalcoatl</a:t>
            </a:r>
            <a:r>
              <a:rPr lang="es-MX" b="1" dirty="0">
                <a:solidFill>
                  <a:schemeClr val="tx1"/>
                </a:solidFill>
                <a:latin typeface="Arial Black" panose="020B0A04020102020204" pitchFamily="34" charset="0"/>
              </a:rPr>
              <a:t> (Estado de México </a:t>
            </a:r>
            <a:r>
              <a:rPr lang="es-MX" b="1" dirty="0" smtClean="0">
                <a:solidFill>
                  <a:schemeClr val="tx1"/>
                </a:solidFill>
                <a:latin typeface="Arial Black" panose="020B0A04020102020204" pitchFamily="34" charset="0"/>
              </a:rPr>
              <a:t>2007)</a:t>
            </a:r>
            <a:endParaRPr lang="es-MX" b="1" dirty="0">
              <a:solidFill>
                <a:schemeClr val="tx1"/>
              </a:solidFill>
              <a:latin typeface="Arial Black" panose="020B0A04020102020204" pitchFamily="34" charset="0"/>
            </a:endParaRPr>
          </a:p>
        </p:txBody>
      </p:sp>
      <p:pic>
        <p:nvPicPr>
          <p:cNvPr id="4100" name="Picture 4" descr="Resultado de imagen para El paraguas (Celaya, 2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692" y="1479420"/>
            <a:ext cx="5577071" cy="3927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ángulo 5"/>
          <p:cNvSpPr/>
          <p:nvPr/>
        </p:nvSpPr>
        <p:spPr>
          <a:xfrm>
            <a:off x="7510270" y="5048519"/>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Arial Black" panose="020B0A04020102020204" pitchFamily="34" charset="0"/>
              </a:rPr>
              <a:t>El paraguas (Celaya, 2008)</a:t>
            </a:r>
          </a:p>
        </p:txBody>
      </p:sp>
    </p:spTree>
    <p:extLst>
      <p:ext uri="{BB962C8B-B14F-4D97-AF65-F5344CB8AC3E}">
        <p14:creationId xmlns:p14="http://schemas.microsoft.com/office/powerpoint/2010/main" val="3575921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cru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8)">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wheel(8)">
                                      <p:cBhvr>
                                        <p:cTn id="17" dur="20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59874" y="2664978"/>
            <a:ext cx="10515600" cy="1325563"/>
          </a:xfrm>
        </p:spPr>
        <p:txBody>
          <a:bodyPr/>
          <a:lstStyle/>
          <a:p>
            <a:pPr algn="ctr"/>
            <a:r>
              <a:rPr lang="es-MX" b="1" dirty="0" smtClean="0">
                <a:latin typeface="Arial Black" panose="020B0A04020102020204" pitchFamily="34" charset="0"/>
              </a:rPr>
              <a:t>OBRAS INTERNACIONALES </a:t>
            </a:r>
            <a:endParaRPr lang="es-MX" b="1" dirty="0">
              <a:latin typeface="Arial Black" panose="020B0A04020102020204" pitchFamily="34" charset="0"/>
            </a:endParaRPr>
          </a:p>
        </p:txBody>
      </p:sp>
    </p:spTree>
    <p:extLst>
      <p:ext uri="{BB962C8B-B14F-4D97-AF65-F5344CB8AC3E}">
        <p14:creationId xmlns:p14="http://schemas.microsoft.com/office/powerpoint/2010/main" val="1538502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wind"/>
      </p:transition>
    </mc:Choice>
    <mc:Fallback xmlns="">
      <p:transition spd="slow" advClick="0"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sultado de imagen para NAJWA (Jordania, 20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698" y="1358179"/>
            <a:ext cx="7676429" cy="4344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ángulo 6"/>
          <p:cNvSpPr/>
          <p:nvPr/>
        </p:nvSpPr>
        <p:spPr>
          <a:xfrm>
            <a:off x="1595224" y="5578312"/>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latin typeface="Arial Black" panose="020B0A04020102020204" pitchFamily="34" charset="0"/>
              </a:rPr>
              <a:t>NAJWA (Jordania, </a:t>
            </a:r>
            <a:r>
              <a:rPr lang="es-MX" b="1" dirty="0" smtClean="0">
                <a:solidFill>
                  <a:schemeClr val="tx1"/>
                </a:solidFill>
                <a:latin typeface="Arial Black" panose="020B0A04020102020204" pitchFamily="34" charset="0"/>
              </a:rPr>
              <a:t>2010)</a:t>
            </a:r>
            <a:r>
              <a:rPr lang="es-MX" dirty="0" smtClean="0"/>
              <a:t>)</a:t>
            </a:r>
            <a:endParaRPr lang="es-MX"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812209118"/>
      </p:ext>
    </p:extLst>
  </p:cSld>
  <p:clrMapOvr>
    <a:masterClrMapping/>
  </p:clrMapOvr>
  <p:transition spd="slow" advClick="0" advTm="5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heel(3)">
                                      <p:cBhvr>
                                        <p:cTn id="7" dur="20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Auroville (Mac Masters Beach, Australia 20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5491" y="1191490"/>
            <a:ext cx="7073551" cy="4552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ángulo 5"/>
          <p:cNvSpPr/>
          <p:nvPr/>
        </p:nvSpPr>
        <p:spPr>
          <a:xfrm>
            <a:off x="1830751" y="5398203"/>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1"/>
                </a:solidFill>
                <a:latin typeface="Arial Black" panose="020B0A04020102020204" pitchFamily="34" charset="0"/>
              </a:rPr>
              <a:t>Auroville</a:t>
            </a:r>
            <a:r>
              <a:rPr lang="es-MX" dirty="0">
                <a:solidFill>
                  <a:schemeClr val="tx1"/>
                </a:solidFill>
                <a:latin typeface="Arial Black" panose="020B0A04020102020204" pitchFamily="34" charset="0"/>
              </a:rPr>
              <a:t> (Mac Masters Beach, Australia 2010</a:t>
            </a:r>
            <a:r>
              <a:rPr lang="es-MX" dirty="0" smtClean="0">
                <a:solidFill>
                  <a:schemeClr val="tx1"/>
                </a:solidFill>
                <a:latin typeface="Arial Black" panose="020B0A04020102020204" pitchFamily="34" charset="0"/>
              </a:rPr>
              <a:t>)</a:t>
            </a:r>
            <a:endParaRPr lang="es-MX"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363823146"/>
      </p:ext>
    </p:extLst>
  </p:cSld>
  <p:clrMapOvr>
    <a:masterClrMapping/>
  </p:clrMapOvr>
  <p:transition spd="slow" advClick="0" advTm="5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4)">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Casa Amiba (Itú, Sao Paulo, 2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569" y="1081088"/>
            <a:ext cx="6799407" cy="4530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ángulo 4"/>
          <p:cNvSpPr/>
          <p:nvPr/>
        </p:nvSpPr>
        <p:spPr>
          <a:xfrm>
            <a:off x="1692205" y="5334875"/>
            <a:ext cx="3786388"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Arial Black" panose="020B0A04020102020204" pitchFamily="34" charset="0"/>
              </a:rPr>
              <a:t>Casa Amiba (</a:t>
            </a:r>
            <a:r>
              <a:rPr lang="pt-BR" b="1" dirty="0" err="1">
                <a:solidFill>
                  <a:schemeClr val="tx1"/>
                </a:solidFill>
                <a:latin typeface="Arial Black" panose="020B0A04020102020204" pitchFamily="34" charset="0"/>
              </a:rPr>
              <a:t>Itú</a:t>
            </a:r>
            <a:r>
              <a:rPr lang="pt-BR" b="1" dirty="0">
                <a:solidFill>
                  <a:schemeClr val="tx1"/>
                </a:solidFill>
                <a:latin typeface="Arial Black" panose="020B0A04020102020204" pitchFamily="34" charset="0"/>
              </a:rPr>
              <a:t>, </a:t>
            </a:r>
            <a:r>
              <a:rPr lang="pt-BR" b="1" dirty="0" err="1">
                <a:solidFill>
                  <a:schemeClr val="tx1"/>
                </a:solidFill>
                <a:latin typeface="Arial Black" panose="020B0A04020102020204" pitchFamily="34" charset="0"/>
              </a:rPr>
              <a:t>Sao</a:t>
            </a:r>
            <a:r>
              <a:rPr lang="pt-BR" b="1" dirty="0">
                <a:solidFill>
                  <a:schemeClr val="tx1"/>
                </a:solidFill>
                <a:latin typeface="Arial Black" panose="020B0A04020102020204" pitchFamily="34" charset="0"/>
              </a:rPr>
              <a:t> Paulo, 2013)</a:t>
            </a:r>
            <a:endParaRPr lang="es-MX"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274344039"/>
      </p:ext>
    </p:extLst>
  </p:cSld>
  <p:clrMapOvr>
    <a:masterClrMapping/>
  </p:clrMapOvr>
  <p:transition spd="slow" advClick="0" advTm="5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4)">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955280" y="5303520"/>
            <a:ext cx="3901440" cy="1210900"/>
          </a:xfrm>
        </p:spPr>
        <p:txBody>
          <a:bodyPr/>
          <a:lstStyle/>
          <a:p>
            <a:r>
              <a:rPr lang="es-MX" dirty="0" smtClean="0">
                <a:solidFill>
                  <a:schemeClr val="bg1">
                    <a:lumMod val="50000"/>
                  </a:schemeClr>
                </a:solidFill>
                <a:latin typeface="Arial Black" panose="020B0A04020102020204" pitchFamily="34" charset="0"/>
              </a:rPr>
              <a:t>Gracias </a:t>
            </a:r>
            <a:endParaRPr lang="es-MX" dirty="0">
              <a:solidFill>
                <a:schemeClr val="bg1">
                  <a:lumMod val="50000"/>
                </a:schemeClr>
              </a:solidFill>
              <a:latin typeface="Arial Black" panose="020B0A04020102020204" pitchFamily="34" charset="0"/>
            </a:endParaRPr>
          </a:p>
        </p:txBody>
      </p:sp>
      <p:sp>
        <p:nvSpPr>
          <p:cNvPr id="4" name="Subtítulo 3"/>
          <p:cNvSpPr>
            <a:spLocks noGrp="1"/>
          </p:cNvSpPr>
          <p:nvPr>
            <p:ph type="subTitle" idx="1"/>
          </p:nvPr>
        </p:nvSpPr>
        <p:spPr>
          <a:xfrm>
            <a:off x="923109" y="2034495"/>
            <a:ext cx="6183085" cy="2158682"/>
          </a:xfrm>
        </p:spPr>
        <p:txBody>
          <a:bodyPr>
            <a:noAutofit/>
          </a:bodyPr>
          <a:lstStyle/>
          <a:p>
            <a:r>
              <a:rPr lang="es-MX" sz="2800" dirty="0" smtClean="0">
                <a:latin typeface="Arial Black" panose="020B0A04020102020204" pitchFamily="34" charset="0"/>
              </a:rPr>
              <a:t>Licenciatura en Arquitectura</a:t>
            </a:r>
          </a:p>
          <a:p>
            <a:r>
              <a:rPr lang="es-MX" sz="2800" dirty="0" smtClean="0">
                <a:latin typeface="Arial Black" panose="020B0A04020102020204" pitchFamily="34" charset="0"/>
              </a:rPr>
              <a:t>Computación I</a:t>
            </a:r>
          </a:p>
          <a:p>
            <a:r>
              <a:rPr lang="es-MX" sz="2800" dirty="0" smtClean="0">
                <a:latin typeface="Arial Black" panose="020B0A04020102020204" pitchFamily="34" charset="0"/>
              </a:rPr>
              <a:t>Samantha Sandoval González </a:t>
            </a:r>
            <a:endParaRPr lang="es-MX" sz="2800" dirty="0">
              <a:latin typeface="Arial Black" panose="020B0A04020102020204" pitchFamily="34" charset="0"/>
            </a:endParaRPr>
          </a:p>
        </p:txBody>
      </p:sp>
    </p:spTree>
    <p:extLst>
      <p:ext uri="{BB962C8B-B14F-4D97-AF65-F5344CB8AC3E}">
        <p14:creationId xmlns:p14="http://schemas.microsoft.com/office/powerpoint/2010/main" val="37770756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rgbClr val="000000"/>
                                        </p:clrVal>
                                      </p:to>
                                    </p:set>
                                    <p:set>
                                      <p:cBhvr>
                                        <p:cTn id="7" dur="500" fill="hold"/>
                                        <p:tgtEl>
                                          <p:spTgt spid="2"/>
                                        </p:tgtEl>
                                        <p:attrNameLst>
                                          <p:attrName>fillcolor</p:attrName>
                                        </p:attrNameLst>
                                      </p:cBhvr>
                                      <p:to>
                                        <p:clrVal>
                                          <a:srgbClr val="000000"/>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b="1" dirty="0" smtClean="0">
                <a:latin typeface="Arial Black" panose="020B0A04020102020204" pitchFamily="34" charset="0"/>
              </a:rPr>
              <a:t>Javier </a:t>
            </a:r>
            <a:r>
              <a:rPr lang="es-MX" b="1" dirty="0" err="1" smtClean="0">
                <a:latin typeface="Arial Black" panose="020B0A04020102020204" pitchFamily="34" charset="0"/>
              </a:rPr>
              <a:t>Senosiain</a:t>
            </a:r>
            <a:endParaRPr lang="es-MX" b="1" dirty="0">
              <a:latin typeface="Arial Black" panose="020B0A04020102020204" pitchFamily="34" charset="0"/>
            </a:endParaRPr>
          </a:p>
        </p:txBody>
      </p:sp>
      <p:sp>
        <p:nvSpPr>
          <p:cNvPr id="3" name="Marcador de contenido 2"/>
          <p:cNvSpPr>
            <a:spLocks noGrp="1"/>
          </p:cNvSpPr>
          <p:nvPr>
            <p:ph idx="1"/>
          </p:nvPr>
        </p:nvSpPr>
        <p:spPr>
          <a:xfrm>
            <a:off x="838200" y="1825625"/>
            <a:ext cx="5773615" cy="4351338"/>
          </a:xfrm>
        </p:spPr>
        <p:txBody>
          <a:bodyPr/>
          <a:lstStyle/>
          <a:p>
            <a:pPr algn="just"/>
            <a:r>
              <a:rPr lang="es-MX" dirty="0" smtClean="0"/>
              <a:t>Javier </a:t>
            </a:r>
            <a:r>
              <a:rPr lang="es-MX" dirty="0" err="1" smtClean="0"/>
              <a:t>Senosiain</a:t>
            </a:r>
            <a:r>
              <a:rPr lang="es-MX" dirty="0" smtClean="0"/>
              <a:t>, nació en 1948, es un arquitecto mexicano exponente de la denominada Arquitectura Orgánica. Egresado de la Facultad de Arquitectura de la UNAM. Desarrolla una arquitectura acorde al entorno donde se establece.</a:t>
            </a:r>
            <a:endParaRPr lang="es-MX" dirty="0"/>
          </a:p>
        </p:txBody>
      </p:sp>
      <p:pic>
        <p:nvPicPr>
          <p:cNvPr id="2052"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675" y="1690687"/>
            <a:ext cx="4486275" cy="4486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0244705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9215" y="674614"/>
            <a:ext cx="10515600" cy="1325563"/>
          </a:xfrm>
        </p:spPr>
        <p:txBody>
          <a:bodyPr>
            <a:normAutofit fontScale="90000"/>
          </a:bodyPr>
          <a:lstStyle/>
          <a:p>
            <a:r>
              <a:rPr lang="es-MX" sz="3600" b="1" dirty="0">
                <a:latin typeface="Arial Black" panose="020B0A04020102020204" pitchFamily="34" charset="0"/>
              </a:rPr>
              <a:t>La Arquitectura Orgánica de Javier </a:t>
            </a:r>
            <a:r>
              <a:rPr lang="es-MX" sz="3600" b="1" dirty="0" err="1">
                <a:latin typeface="Arial Black" panose="020B0A04020102020204" pitchFamily="34" charset="0"/>
              </a:rPr>
              <a:t>Senosiain</a:t>
            </a:r>
            <a:r>
              <a:rPr lang="es-MX" dirty="0"/>
              <a:t/>
            </a:r>
            <a:br>
              <a:rPr lang="es-MX" dirty="0"/>
            </a:br>
            <a:endParaRPr lang="es-MX" dirty="0"/>
          </a:p>
        </p:txBody>
      </p:sp>
      <p:sp>
        <p:nvSpPr>
          <p:cNvPr id="3" name="Marcador de contenido 2"/>
          <p:cNvSpPr>
            <a:spLocks noGrp="1"/>
          </p:cNvSpPr>
          <p:nvPr>
            <p:ph idx="1"/>
          </p:nvPr>
        </p:nvSpPr>
        <p:spPr/>
        <p:txBody>
          <a:bodyPr/>
          <a:lstStyle/>
          <a:p>
            <a:pPr algn="just"/>
            <a:r>
              <a:rPr lang="es-MX" dirty="0"/>
              <a:t>Descrita como “singular” e “inédita”, la propuesta arquitectónica de Javier </a:t>
            </a:r>
            <a:r>
              <a:rPr lang="es-MX" dirty="0" err="1"/>
              <a:t>Senosiain</a:t>
            </a:r>
            <a:r>
              <a:rPr lang="es-MX" dirty="0"/>
              <a:t> puede ser apreciada en la exposición </a:t>
            </a:r>
            <a:r>
              <a:rPr lang="es-MX" i="1" dirty="0"/>
              <a:t>Javier </a:t>
            </a:r>
            <a:r>
              <a:rPr lang="es-MX" i="1" dirty="0" err="1"/>
              <a:t>Senosiain</a:t>
            </a:r>
            <a:r>
              <a:rPr lang="es-MX" i="1" dirty="0"/>
              <a:t>. Arquitectura Orgánica</a:t>
            </a:r>
            <a:r>
              <a:rPr lang="es-MX" dirty="0"/>
              <a:t>, inaugurada en el Museo Nacional de Arquitectura.</a:t>
            </a:r>
          </a:p>
          <a:p>
            <a:pPr algn="just"/>
            <a:r>
              <a:rPr lang="es-MX" dirty="0"/>
              <a:t>La muestra está integrada por diseños, fotografías, proyectos, maquetas y planos de 32 obras realizadas en más de 44 años de trayectoria del creador mexicano.</a:t>
            </a:r>
          </a:p>
          <a:p>
            <a:pPr algn="just"/>
            <a:r>
              <a:rPr lang="es-MX" dirty="0"/>
              <a:t>Entre las construcciones destacan casas habitacionales diseñadas en el Estado de México, espacios semejantes a las cavernas, a los refugios de los animales, cóncavos como los brazos de una madre.</a:t>
            </a:r>
          </a:p>
          <a:p>
            <a:endParaRPr lang="es-MX" dirty="0"/>
          </a:p>
        </p:txBody>
      </p:sp>
    </p:spTree>
    <p:extLst>
      <p:ext uri="{BB962C8B-B14F-4D97-AF65-F5344CB8AC3E}">
        <p14:creationId xmlns:p14="http://schemas.microsoft.com/office/powerpoint/2010/main" val="3976652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b="1" dirty="0" smtClean="0">
                <a:latin typeface="Arial Black" panose="020B0A04020102020204" pitchFamily="34" charset="0"/>
              </a:rPr>
              <a:t>¿Cómo surge “la casa orgánica"? </a:t>
            </a:r>
            <a:endParaRPr lang="es-MX" b="1" dirty="0">
              <a:latin typeface="Arial Black" panose="020B0A04020102020204" pitchFamily="34" charset="0"/>
            </a:endParaRPr>
          </a:p>
        </p:txBody>
      </p:sp>
      <p:sp>
        <p:nvSpPr>
          <p:cNvPr id="3" name="Marcador de contenido 2"/>
          <p:cNvSpPr>
            <a:spLocks noGrp="1"/>
          </p:cNvSpPr>
          <p:nvPr>
            <p:ph idx="1"/>
          </p:nvPr>
        </p:nvSpPr>
        <p:spPr/>
        <p:txBody>
          <a:bodyPr numCol="2">
            <a:normAutofit/>
          </a:bodyPr>
          <a:lstStyle/>
          <a:p>
            <a:pPr algn="just"/>
            <a:r>
              <a:rPr lang="es-MX" dirty="0"/>
              <a:t>La casa orgánica nace de la idea de crear un espacio adaptado al hombre, de acuerdo a sus necesidades ambientales, físicas y psicológicas.</a:t>
            </a:r>
            <a:r>
              <a:rPr lang="es-MX" dirty="0" smtClean="0"/>
              <a:t/>
            </a:r>
            <a:br>
              <a:rPr lang="es-MX" dirty="0" smtClean="0"/>
            </a:br>
            <a:r>
              <a:rPr lang="es-MX" dirty="0" smtClean="0"/>
              <a:t/>
            </a:r>
            <a:br>
              <a:rPr lang="es-MX" dirty="0" smtClean="0"/>
            </a:br>
            <a:endParaRPr lang="es-MX" dirty="0" smtClean="0"/>
          </a:p>
          <a:p>
            <a:pPr algn="just"/>
            <a:endParaRPr lang="es-MX" dirty="0"/>
          </a:p>
          <a:p>
            <a:pPr algn="just"/>
            <a:endParaRPr lang="es-MX" dirty="0" smtClean="0"/>
          </a:p>
          <a:p>
            <a:pPr algn="just"/>
            <a:endParaRPr lang="es-MX" dirty="0"/>
          </a:p>
          <a:p>
            <a:pPr algn="just"/>
            <a:r>
              <a:rPr lang="es-MX" dirty="0" smtClean="0"/>
              <a:t>A </a:t>
            </a:r>
            <a:r>
              <a:rPr lang="es-MX" dirty="0"/>
              <a:t>su origen en la naturaleza y sus antecedentes históricos, con el fin de buscar espacios semejantes al claustro materno, a los refugios de los animales, al del hombre que en un principio adoptó las cavernas sin modificar su medio, </a:t>
            </a:r>
            <a:r>
              <a:rPr lang="es-MX" dirty="0" smtClean="0"/>
              <a:t>y </a:t>
            </a:r>
            <a:r>
              <a:rPr lang="es-MX" dirty="0"/>
              <a:t>aproveche gran parte del área.</a:t>
            </a:r>
          </a:p>
        </p:txBody>
      </p:sp>
    </p:spTree>
    <p:extLst>
      <p:ext uri="{BB962C8B-B14F-4D97-AF65-F5344CB8AC3E}">
        <p14:creationId xmlns:p14="http://schemas.microsoft.com/office/powerpoint/2010/main" val="42160576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15473" y="2688509"/>
            <a:ext cx="10515600" cy="1677429"/>
          </a:xfrm>
        </p:spPr>
        <p:txBody>
          <a:bodyPr/>
          <a:lstStyle/>
          <a:p>
            <a:pPr algn="just"/>
            <a:r>
              <a:rPr lang="es-MX" dirty="0"/>
              <a:t>La arquitectura de Javier </a:t>
            </a:r>
            <a:r>
              <a:rPr lang="es-MX" dirty="0" err="1"/>
              <a:t>Senosiain</a:t>
            </a:r>
            <a:r>
              <a:rPr lang="es-MX" dirty="0"/>
              <a:t> siempre ha sido conocida por sus formas atrevidas. A través de estas –animales, plantas, figuras biológicas-, el arquitecto ha buscado lograr una armonía entre el ser humano y el entorno natural en el que vivimos.</a:t>
            </a:r>
          </a:p>
        </p:txBody>
      </p:sp>
    </p:spTree>
    <p:extLst>
      <p:ext uri="{BB962C8B-B14F-4D97-AF65-F5344CB8AC3E}">
        <p14:creationId xmlns:p14="http://schemas.microsoft.com/office/powerpoint/2010/main" val="3697380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98619" y="934052"/>
            <a:ext cx="10515600" cy="4351338"/>
          </a:xfrm>
        </p:spPr>
        <p:txBody>
          <a:bodyPr/>
          <a:lstStyle/>
          <a:p>
            <a:pPr algn="just"/>
            <a:r>
              <a:rPr lang="es-MX" dirty="0"/>
              <a:t>La arquitectura que trabaja y crea Javier </a:t>
            </a:r>
            <a:r>
              <a:rPr lang="es-MX" dirty="0" err="1"/>
              <a:t>Senosiain</a:t>
            </a:r>
            <a:r>
              <a:rPr lang="es-MX" dirty="0"/>
              <a:t> no es nueva, se ha conocido con diferentes nombres que han dejado un importante legado. El trabajo de </a:t>
            </a:r>
            <a:r>
              <a:rPr lang="es-MX" dirty="0" err="1"/>
              <a:t>Senosiain</a:t>
            </a:r>
            <a:r>
              <a:rPr lang="es-MX" dirty="0"/>
              <a:t> a menudo es comparado con obras </a:t>
            </a:r>
            <a:r>
              <a:rPr lang="es-MX" dirty="0" smtClean="0"/>
              <a:t>de:</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294" y="3686947"/>
            <a:ext cx="1914525" cy="2390775"/>
          </a:xfrm>
          <a:prstGeom prst="rect">
            <a:avLst/>
          </a:prstGeom>
        </p:spPr>
      </p:pic>
      <p:sp>
        <p:nvSpPr>
          <p:cNvPr id="5" name="Rectángulo 4"/>
          <p:cNvSpPr/>
          <p:nvPr/>
        </p:nvSpPr>
        <p:spPr>
          <a:xfrm>
            <a:off x="6259453" y="5870384"/>
            <a:ext cx="2123365" cy="592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s-MX" b="1" dirty="0" err="1" smtClean="0">
                <a:solidFill>
                  <a:schemeClr val="tx1"/>
                </a:solidFill>
              </a:rPr>
              <a:t>Rudolph</a:t>
            </a:r>
            <a:r>
              <a:rPr lang="es-MX" b="1" dirty="0" smtClean="0">
                <a:solidFill>
                  <a:schemeClr val="tx1"/>
                </a:solidFill>
              </a:rPr>
              <a:t> Steiner</a:t>
            </a:r>
            <a:endParaRPr lang="es-MX" b="1" dirty="0">
              <a:solidFill>
                <a:schemeClr val="tx1"/>
              </a:solidFill>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3498" y="3113240"/>
            <a:ext cx="2328862" cy="2971240"/>
          </a:xfrm>
          <a:prstGeom prst="rect">
            <a:avLst/>
          </a:prstGeom>
        </p:spPr>
      </p:pic>
      <p:sp>
        <p:nvSpPr>
          <p:cNvPr id="7" name="Rectángulo 6"/>
          <p:cNvSpPr/>
          <p:nvPr/>
        </p:nvSpPr>
        <p:spPr>
          <a:xfrm>
            <a:off x="8591659" y="5611216"/>
            <a:ext cx="2328114" cy="592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s-MX" b="1" dirty="0" smtClean="0">
                <a:solidFill>
                  <a:schemeClr val="tx1"/>
                </a:solidFill>
              </a:rPr>
              <a:t>Frank Lloyd Wright</a:t>
            </a:r>
            <a:endParaRPr lang="es-MX" b="1" dirty="0">
              <a:solidFill>
                <a:schemeClr val="tx1"/>
              </a:solidFill>
            </a:endParaRP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77" y="3686947"/>
            <a:ext cx="1981200" cy="2305050"/>
          </a:xfrm>
          <a:prstGeom prst="rect">
            <a:avLst/>
          </a:prstGeom>
        </p:spPr>
      </p:pic>
      <p:sp>
        <p:nvSpPr>
          <p:cNvPr id="9" name="Rectángulo 8"/>
          <p:cNvSpPr/>
          <p:nvPr/>
        </p:nvSpPr>
        <p:spPr>
          <a:xfrm>
            <a:off x="3618856" y="5788412"/>
            <a:ext cx="1872344" cy="592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s-MX" b="1" dirty="0" smtClean="0">
                <a:solidFill>
                  <a:schemeClr val="tx1"/>
                </a:solidFill>
              </a:rPr>
              <a:t>Antoni </a:t>
            </a:r>
            <a:r>
              <a:rPr lang="es-MX" b="1" dirty="0" err="1" smtClean="0">
                <a:solidFill>
                  <a:schemeClr val="tx1"/>
                </a:solidFill>
              </a:rPr>
              <a:t>Gauidi</a:t>
            </a:r>
            <a:endParaRPr lang="es-MX" b="1" dirty="0">
              <a:solidFill>
                <a:schemeClr val="tx1"/>
              </a:solidFill>
            </a:endParaRPr>
          </a:p>
        </p:txBody>
      </p:sp>
      <p:pic>
        <p:nvPicPr>
          <p:cNvPr id="10" name="Imagen 9"/>
          <p:cNvPicPr>
            <a:picLocks noChangeAspect="1"/>
          </p:cNvPicPr>
          <p:nvPr/>
        </p:nvPicPr>
        <p:blipFill rotWithShape="1">
          <a:blip r:embed="rId5" cstate="print">
            <a:extLst>
              <a:ext uri="{28A0092B-C50C-407E-A947-70E740481C1C}">
                <a14:useLocalDpi xmlns:a14="http://schemas.microsoft.com/office/drawing/2010/main" val="0"/>
              </a:ext>
            </a:extLst>
          </a:blip>
          <a:srcRect r="21603"/>
          <a:stretch/>
        </p:blipFill>
        <p:spPr>
          <a:xfrm>
            <a:off x="704889" y="2939143"/>
            <a:ext cx="2438262" cy="2849269"/>
          </a:xfrm>
          <a:prstGeom prst="rect">
            <a:avLst/>
          </a:prstGeom>
        </p:spPr>
      </p:pic>
      <p:sp>
        <p:nvSpPr>
          <p:cNvPr id="11" name="Rectángulo 10"/>
          <p:cNvSpPr/>
          <p:nvPr/>
        </p:nvSpPr>
        <p:spPr>
          <a:xfrm>
            <a:off x="1322106" y="5570461"/>
            <a:ext cx="1872344" cy="592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s-MX" b="1" dirty="0" smtClean="0">
                <a:solidFill>
                  <a:schemeClr val="tx1"/>
                </a:solidFill>
              </a:rPr>
              <a:t>Paolo </a:t>
            </a:r>
            <a:r>
              <a:rPr lang="es-MX" b="1" dirty="0" err="1" smtClean="0">
                <a:solidFill>
                  <a:schemeClr val="tx1"/>
                </a:solidFill>
              </a:rPr>
              <a:t>Soleri</a:t>
            </a:r>
            <a:endParaRPr lang="es-MX" b="1" dirty="0">
              <a:solidFill>
                <a:schemeClr val="tx1"/>
              </a:solidFill>
            </a:endParaRPr>
          </a:p>
        </p:txBody>
      </p:sp>
    </p:spTree>
    <p:extLst>
      <p:ext uri="{BB962C8B-B14F-4D97-AF65-F5344CB8AC3E}">
        <p14:creationId xmlns:p14="http://schemas.microsoft.com/office/powerpoint/2010/main" val="39834050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1321233" y="290945"/>
            <a:ext cx="9144000" cy="1279382"/>
          </a:xfrm>
        </p:spPr>
        <p:txBody>
          <a:bodyPr>
            <a:noAutofit/>
          </a:bodyPr>
          <a:lstStyle/>
          <a:p>
            <a:r>
              <a:rPr lang="es-MX" sz="4400" b="1" dirty="0" smtClean="0">
                <a:latin typeface="Arial Black" panose="020B0A04020102020204" pitchFamily="34" charset="0"/>
              </a:rPr>
              <a:t>VIDEO DE UN EJEMPLO DE ARQUITECTURA ORGÁNICA</a:t>
            </a:r>
            <a:endParaRPr lang="es-MX" sz="4400" b="1" dirty="0">
              <a:latin typeface="Arial Black" panose="020B0A04020102020204" pitchFamily="34" charset="0"/>
            </a:endParaRPr>
          </a:p>
        </p:txBody>
      </p:sp>
      <p:pic>
        <p:nvPicPr>
          <p:cNvPr id="4" name="Arquitectura organica[1]">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2250750" y="1810110"/>
            <a:ext cx="7284966" cy="4097700"/>
          </a:xfrm>
        </p:spPr>
      </p:pic>
    </p:spTree>
    <p:extLst>
      <p:ext uri="{BB962C8B-B14F-4D97-AF65-F5344CB8AC3E}">
        <p14:creationId xmlns:p14="http://schemas.microsoft.com/office/powerpoint/2010/main" val="430521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7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6760" y="352062"/>
            <a:ext cx="10515600" cy="1325563"/>
          </a:xfrm>
        </p:spPr>
        <p:txBody>
          <a:bodyPr>
            <a:normAutofit/>
          </a:bodyPr>
          <a:lstStyle/>
          <a:p>
            <a:pPr algn="ctr"/>
            <a:r>
              <a:rPr lang="es-MX" sz="3600" b="1" dirty="0" smtClean="0">
                <a:latin typeface="Arial Black" panose="020B0A04020102020204" pitchFamily="34" charset="0"/>
              </a:rPr>
              <a:t>CRONOLOGÍA DE SUS OBRAS DE IMPORTANCIA</a:t>
            </a:r>
            <a:endParaRPr lang="es-MX" sz="3600" b="1" dirty="0">
              <a:latin typeface="Arial Black" panose="020B0A04020102020204" pitchFamily="34" charset="0"/>
            </a:endParaRP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08683438"/>
              </p:ext>
            </p:extLst>
          </p:nvPr>
        </p:nvGraphicFramePr>
        <p:xfrm>
          <a:off x="838200" y="1825625"/>
          <a:ext cx="9261764" cy="3231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3244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6855" y="2484870"/>
            <a:ext cx="10515600" cy="1325563"/>
          </a:xfrm>
        </p:spPr>
        <p:txBody>
          <a:bodyPr>
            <a:normAutofit/>
          </a:bodyPr>
          <a:lstStyle/>
          <a:p>
            <a:r>
              <a:rPr lang="es-MX" sz="5400" b="1" dirty="0" smtClean="0">
                <a:latin typeface="Arial Black" panose="020B0A04020102020204" pitchFamily="34" charset="0"/>
              </a:rPr>
              <a:t>OBRAS DE IMPORTANCIA </a:t>
            </a:r>
            <a:endParaRPr lang="es-MX" sz="5400" b="1" dirty="0">
              <a:latin typeface="Arial Black" panose="020B0A04020102020204" pitchFamily="34" charset="0"/>
            </a:endParaRPr>
          </a:p>
        </p:txBody>
      </p:sp>
      <p:pic>
        <p:nvPicPr>
          <p:cNvPr id="7" name="Game of Thrones   Main Theme (Extended) H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31190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359</Words>
  <Application>Microsoft Office PowerPoint</Application>
  <PresentationFormat>Panorámica</PresentationFormat>
  <Paragraphs>44</Paragraphs>
  <Slides>19</Slides>
  <Notes>1</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Arial Black</vt:lpstr>
      <vt:lpstr>Calibri</vt:lpstr>
      <vt:lpstr>Calibri Light</vt:lpstr>
      <vt:lpstr>Wingdings</vt:lpstr>
      <vt:lpstr>Tema de Office</vt:lpstr>
      <vt:lpstr>BIOGRAFÍA DE  JAVIER SENOSIAIN </vt:lpstr>
      <vt:lpstr>Javier Senosiain</vt:lpstr>
      <vt:lpstr>La Arquitectura Orgánica de Javier Senosiain </vt:lpstr>
      <vt:lpstr>¿Cómo surge “la casa orgánica"? </vt:lpstr>
      <vt:lpstr>Presentación de PowerPoint</vt:lpstr>
      <vt:lpstr>Presentación de PowerPoint</vt:lpstr>
      <vt:lpstr>VIDEO DE UN EJEMPLO DE ARQUITECTURA ORGÁNICA</vt:lpstr>
      <vt:lpstr>CRONOLOGÍA DE SUS OBRAS DE IMPORTANCIA</vt:lpstr>
      <vt:lpstr>OBRAS DE IMPORTANCIA </vt:lpstr>
      <vt:lpstr>Presentación de PowerPoint</vt:lpstr>
      <vt:lpstr>Presentación de PowerPoint</vt:lpstr>
      <vt:lpstr>Presentación de PowerPoint</vt:lpstr>
      <vt:lpstr>Presentación de PowerPoint</vt:lpstr>
      <vt:lpstr>Presentación de PowerPoint</vt:lpstr>
      <vt:lpstr>OBRAS INTERNACIONALES </vt:lpstr>
      <vt:lpstr>Presentación de PowerPoint</vt:lpstr>
      <vt:lpstr>Presentación de PowerPoint</vt:lpstr>
      <vt:lpstr>Presentación de PowerPoint</vt:lpstr>
      <vt:lpstr>Gracias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BIOGRAFIA DE  JAVIER SENOSIAIN</dc:title>
  <dc:creator>sam_f</dc:creator>
  <cp:lastModifiedBy>sam_f</cp:lastModifiedBy>
  <cp:revision>28</cp:revision>
  <dcterms:created xsi:type="dcterms:W3CDTF">2017-07-23T02:26:42Z</dcterms:created>
  <dcterms:modified xsi:type="dcterms:W3CDTF">2017-07-24T18:26:03Z</dcterms:modified>
</cp:coreProperties>
</file>